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0"/>
  </p:notesMasterIdLst>
  <p:handoutMasterIdLst>
    <p:handoutMasterId r:id="rId11"/>
  </p:handoutMasterIdLst>
  <p:sldIdLst>
    <p:sldId id="318" r:id="rId2"/>
    <p:sldId id="345" r:id="rId3"/>
    <p:sldId id="346" r:id="rId4"/>
    <p:sldId id="349" r:id="rId5"/>
    <p:sldId id="347" r:id="rId6"/>
    <p:sldId id="306" r:id="rId7"/>
    <p:sldId id="348" r:id="rId8"/>
    <p:sldId id="298" r:id="rId9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7411"/>
    <a:srgbClr val="AD8113"/>
    <a:srgbClr val="A17907"/>
    <a:srgbClr val="000000"/>
    <a:srgbClr val="AC7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05" autoAdjust="0"/>
  </p:normalViewPr>
  <p:slideViewPr>
    <p:cSldViewPr>
      <p:cViewPr varScale="1">
        <p:scale>
          <a:sx n="67" d="100"/>
          <a:sy n="67" d="100"/>
        </p:scale>
        <p:origin x="11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68" y="-108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80" cy="493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096" y="0"/>
            <a:ext cx="2945980" cy="493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AACC0D-F73A-4333-B1DB-95F1EC379503}" type="datetimeFigureOut">
              <a:rPr lang="de-DE"/>
              <a:pPr>
                <a:defRPr/>
              </a:pPr>
              <a:t>05.04.2016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522"/>
            <a:ext cx="2945980" cy="493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096" y="9377522"/>
            <a:ext cx="2945980" cy="493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B9C71C-A418-4183-89CD-E7CEEEBD5D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726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80" cy="493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096" y="0"/>
            <a:ext cx="2945980" cy="493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143F28-AFFB-48E1-B840-B33457EC35B0}" type="datetimeFigureOut">
              <a:rPr lang="de-DE"/>
              <a:pPr>
                <a:defRPr/>
              </a:pPr>
              <a:t>05.04.2016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089" y="4689555"/>
            <a:ext cx="5437499" cy="44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522"/>
            <a:ext cx="2945980" cy="493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096" y="9377522"/>
            <a:ext cx="2945980" cy="493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509EBC-D058-4ACE-A924-DC81C2629FA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352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09EBC-D058-4ACE-A924-DC81C2629FA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24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Als Schrift bitte Corbel verwenden!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2940E-7ED3-4994-855A-7AC43C986A37}" type="datetime1">
              <a:rPr lang="de-DE" smtClean="0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Dr. Roland Grilc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D66B-7C28-3745-B576-799D938DCD4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62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A3C63-1EC5-4164-828F-5AE3FCE231CC}" type="datetime1">
              <a:rPr lang="de-DE" smtClean="0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Dr. Roland Grilc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20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intergrund_pp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34" y="-19390"/>
            <a:ext cx="9287518" cy="714521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310409"/>
            <a:ext cx="8229600" cy="1050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701636"/>
            <a:ext cx="8229600" cy="3424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74F6FD-1805-413F-A772-8715B9CEE3A1}" type="datetime1">
              <a:rPr lang="de-DE" smtClean="0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Dr. Roland Grilc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D66B-7C28-3745-B576-799D938DCD4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53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office@gvs3.a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sl-SI" dirty="0" smtClean="0"/>
              <a:t>„</a:t>
            </a:r>
            <a:r>
              <a:rPr lang="de-AT" dirty="0" err="1" smtClean="0"/>
              <a:t>Prilagajanje</a:t>
            </a:r>
            <a:r>
              <a:rPr lang="de-AT" dirty="0" smtClean="0"/>
              <a:t> </a:t>
            </a:r>
            <a:r>
              <a:rPr lang="de-AT" dirty="0" err="1" smtClean="0"/>
              <a:t>novim</a:t>
            </a:r>
            <a:r>
              <a:rPr lang="de-AT" dirty="0" smtClean="0"/>
              <a:t> </a:t>
            </a:r>
            <a:r>
              <a:rPr lang="de-AT" dirty="0" err="1" smtClean="0"/>
              <a:t>razmeram</a:t>
            </a:r>
            <a:r>
              <a:rPr lang="de-AT" dirty="0" smtClean="0"/>
              <a:t> </a:t>
            </a:r>
            <a:r>
              <a:rPr lang="de-AT" dirty="0" err="1"/>
              <a:t>e</a:t>
            </a:r>
            <a:r>
              <a:rPr lang="de-AT" dirty="0" err="1" smtClean="0"/>
              <a:t>vropskega</a:t>
            </a:r>
            <a:r>
              <a:rPr lang="de-AT" dirty="0" smtClean="0"/>
              <a:t> </a:t>
            </a:r>
            <a:r>
              <a:rPr lang="de-AT" dirty="0" err="1" smtClean="0"/>
              <a:t>trga</a:t>
            </a:r>
            <a:r>
              <a:rPr lang="de-AT" dirty="0" smtClean="0"/>
              <a:t> </a:t>
            </a:r>
            <a:r>
              <a:rPr lang="sl-SI" dirty="0" smtClean="0"/>
              <a:t>“</a:t>
            </a:r>
            <a:r>
              <a:rPr lang="de-AT" dirty="0" smtClean="0"/>
              <a:t/>
            </a:r>
            <a:br>
              <a:rPr lang="de-AT" dirty="0" smtClean="0"/>
            </a:b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>
                <a:solidFill>
                  <a:schemeClr val="tx1"/>
                </a:solidFill>
              </a:rPr>
              <a:t>3. </a:t>
            </a:r>
            <a:r>
              <a:rPr lang="de-AT" dirty="0" err="1">
                <a:solidFill>
                  <a:schemeClr val="tx1"/>
                </a:solidFill>
              </a:rPr>
              <a:t>konferenca</a:t>
            </a:r>
            <a:r>
              <a:rPr lang="de-AT" dirty="0">
                <a:solidFill>
                  <a:schemeClr val="tx1"/>
                </a:solidFill>
              </a:rPr>
              <a:t> MSP </a:t>
            </a:r>
            <a:r>
              <a:rPr lang="de-AT" dirty="0" err="1">
                <a:solidFill>
                  <a:schemeClr val="tx1"/>
                </a:solidFill>
              </a:rPr>
              <a:t>za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mala</a:t>
            </a:r>
            <a:r>
              <a:rPr lang="de-AT" dirty="0">
                <a:solidFill>
                  <a:schemeClr val="tx1"/>
                </a:solidFill>
              </a:rPr>
              <a:t> in </a:t>
            </a:r>
            <a:r>
              <a:rPr lang="de-AT" dirty="0" err="1">
                <a:solidFill>
                  <a:schemeClr val="tx1"/>
                </a:solidFill>
              </a:rPr>
              <a:t>srednja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podjetja</a:t>
            </a:r>
            <a:endParaRPr lang="sl-SI" dirty="0">
              <a:solidFill>
                <a:schemeClr val="tx1"/>
              </a:solidFill>
            </a:endParaRPr>
          </a:p>
          <a:p>
            <a:r>
              <a:rPr lang="de-AT" dirty="0" smtClean="0">
                <a:solidFill>
                  <a:schemeClr val="tx1"/>
                </a:solidFill>
              </a:rPr>
              <a:t>Ljubljana</a:t>
            </a:r>
            <a:r>
              <a:rPr lang="sl-SI" dirty="0" smtClean="0">
                <a:solidFill>
                  <a:schemeClr val="tx1"/>
                </a:solidFill>
              </a:rPr>
              <a:t>, </a:t>
            </a:r>
            <a:r>
              <a:rPr lang="de-AT" dirty="0" smtClean="0">
                <a:solidFill>
                  <a:schemeClr val="tx1"/>
                </a:solidFill>
              </a:rPr>
              <a:t>5.42016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Dr. Maria Škof</a:t>
            </a:r>
            <a:endParaRPr lang="de-AT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2940E-7ED3-4994-855A-7AC43C986A37}" type="datetime1">
              <a:rPr lang="de-DE" smtClean="0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Dr. Maria Škof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Izhodišče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384375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Avstrijski organi </a:t>
            </a:r>
            <a:r>
              <a:rPr lang="sl-SI" u="sng" dirty="0"/>
              <a:t>sistematično ovirajo </a:t>
            </a:r>
            <a:r>
              <a:rPr lang="sl-SI" dirty="0"/>
              <a:t>prosti pretok </a:t>
            </a:r>
            <a:r>
              <a:rPr lang="sl-SI" dirty="0" smtClean="0"/>
              <a:t>storitev na relaciji A - SLO</a:t>
            </a:r>
            <a:endParaRPr lang="sl-SI" dirty="0"/>
          </a:p>
          <a:p>
            <a:r>
              <a:rPr lang="sl-SI" dirty="0"/>
              <a:t>M</a:t>
            </a:r>
            <a:r>
              <a:rPr lang="sl-SI" dirty="0" smtClean="0"/>
              <a:t>ala in srednja podjetja </a:t>
            </a:r>
            <a:r>
              <a:rPr lang="sl-SI" u="sng" dirty="0" smtClean="0"/>
              <a:t>prisiljena delati </a:t>
            </a:r>
            <a:r>
              <a:rPr lang="sl-SI" dirty="0" smtClean="0"/>
              <a:t>v Avstriji</a:t>
            </a:r>
          </a:p>
          <a:p>
            <a:r>
              <a:rPr lang="sl-SI" dirty="0" smtClean="0"/>
              <a:t>Skupina </a:t>
            </a:r>
            <a:r>
              <a:rPr lang="sl-SI" u="sng" dirty="0" smtClean="0"/>
              <a:t>brez lobija </a:t>
            </a:r>
            <a:r>
              <a:rPr lang="sl-SI" u="sng" smtClean="0"/>
              <a:t>in zagovornika</a:t>
            </a:r>
            <a:endParaRPr lang="sl-SI" u="sng" dirty="0" smtClean="0"/>
          </a:p>
          <a:p>
            <a:r>
              <a:rPr lang="sl-SI" u="sng" dirty="0" smtClean="0"/>
              <a:t>Želja in trud</a:t>
            </a:r>
            <a:r>
              <a:rPr lang="sl-SI" dirty="0" smtClean="0"/>
              <a:t>, da bi zadostili avstrijski zakonodaji</a:t>
            </a:r>
          </a:p>
          <a:p>
            <a:r>
              <a:rPr lang="sl-SI" dirty="0" smtClean="0"/>
              <a:t>NE govorimo o podjetjih, ki sistematično kršijo zakonodajo!!!!!</a:t>
            </a:r>
          </a:p>
          <a:p>
            <a:endParaRPr lang="sl-SI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A3C63-1EC5-4164-828F-5AE3FCE231CC}" type="datetime1">
              <a:rPr lang="de-DE" smtClean="0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</a:t>
            </a:r>
            <a:r>
              <a:rPr lang="sl-SI" dirty="0" smtClean="0"/>
              <a:t>Maria Škof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84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Ovire – napoteni delavci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61044"/>
            <a:ext cx="8229600" cy="3588236"/>
          </a:xfrm>
        </p:spPr>
        <p:txBody>
          <a:bodyPr>
            <a:normAutofit fontScale="55000" lnSpcReduction="20000"/>
          </a:bodyPr>
          <a:lstStyle/>
          <a:p>
            <a:r>
              <a:rPr lang="sl-SI" sz="4300" u="sng" dirty="0" smtClean="0"/>
              <a:t>Plače</a:t>
            </a:r>
            <a:r>
              <a:rPr lang="sl-SI" sz="4300" dirty="0" smtClean="0"/>
              <a:t>: razporeditev v kolektivno pogodbe in tarifni razred</a:t>
            </a:r>
          </a:p>
          <a:p>
            <a:r>
              <a:rPr lang="sl-SI" sz="4300" u="sng" dirty="0" smtClean="0"/>
              <a:t>Višina plače</a:t>
            </a:r>
            <a:r>
              <a:rPr lang="sl-SI" sz="4300" dirty="0" smtClean="0"/>
              <a:t>: drug način obračuna: bruto v Avstriji ne bruto v Sloveniji, malica/prevoz na delo</a:t>
            </a:r>
            <a:endParaRPr lang="sl-SI" sz="4300" u="sng" dirty="0" smtClean="0"/>
          </a:p>
          <a:p>
            <a:r>
              <a:rPr lang="sl-SI" sz="4300" dirty="0" smtClean="0"/>
              <a:t>Avstrija ima že sedaj standard, ki ga predvideva osnutek Direktive spremem96/71/ES o napotenih delavcih: </a:t>
            </a:r>
            <a:r>
              <a:rPr lang="sl-SI" sz="4300" u="sng" dirty="0" smtClean="0"/>
              <a:t>enaka plača za enako delo v enakem kraju</a:t>
            </a:r>
          </a:p>
          <a:p>
            <a:r>
              <a:rPr lang="sl-SI" sz="4300" u="sng" dirty="0"/>
              <a:t>Dokumentacija</a:t>
            </a:r>
            <a:r>
              <a:rPr lang="sl-SI" sz="4300" dirty="0"/>
              <a:t> na kraju opravljanja storitve v nemščini: cel fascikel – tudi za delavce, ki niso več na gradbišču, naknadna vročitev s ene upošteva</a:t>
            </a:r>
          </a:p>
          <a:p>
            <a:endParaRPr lang="sl-SI" sz="3800" u="sng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A3C63-1EC5-4164-828F-5AE3FCE231CC}" type="datetime1">
              <a:rPr lang="de-DE" smtClean="0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</a:t>
            </a:r>
            <a:r>
              <a:rPr lang="sl-SI" dirty="0" smtClean="0"/>
              <a:t>Maria Škof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4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Ovire – napoteni delavci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u="sng" dirty="0" smtClean="0"/>
              <a:t>Priglasitev delavcev: </a:t>
            </a:r>
            <a:r>
              <a:rPr lang="sl-SI" dirty="0" smtClean="0"/>
              <a:t>Izbor </a:t>
            </a:r>
            <a:r>
              <a:rPr lang="sl-SI" dirty="0"/>
              <a:t>pravilnega ZKO-obrazca („3 ali 4</a:t>
            </a:r>
            <a:r>
              <a:rPr lang="sl-SI" dirty="0" smtClean="0"/>
              <a:t>“)</a:t>
            </a:r>
          </a:p>
          <a:p>
            <a:r>
              <a:rPr lang="sl-SI" u="sng" dirty="0" smtClean="0"/>
              <a:t>Avstrijski organi</a:t>
            </a:r>
          </a:p>
          <a:p>
            <a:pPr lvl="1"/>
            <a:r>
              <a:rPr lang="sl-SI" u="sng" dirty="0"/>
              <a:t>s</a:t>
            </a:r>
            <a:r>
              <a:rPr lang="sl-SI" u="sng" dirty="0" smtClean="0"/>
              <a:t>amostojnost dela/podjema</a:t>
            </a:r>
          </a:p>
          <a:p>
            <a:pPr lvl="1"/>
            <a:r>
              <a:rPr lang="sl-SI" u="sng" dirty="0" smtClean="0"/>
              <a:t>Kdo prispeva material,</a:t>
            </a:r>
          </a:p>
          <a:p>
            <a:pPr lvl="1"/>
            <a:r>
              <a:rPr lang="sl-SI" u="sng" dirty="0" smtClean="0"/>
              <a:t>Vključenost v organizacijo naročnika,</a:t>
            </a:r>
          </a:p>
          <a:p>
            <a:pPr lvl="1"/>
            <a:r>
              <a:rPr lang="sl-SI" u="sng" dirty="0" smtClean="0"/>
              <a:t>Jamstvo izvajalca</a:t>
            </a:r>
          </a:p>
          <a:p>
            <a:r>
              <a:rPr lang="sl-SI" u="sng" dirty="0" smtClean="0"/>
              <a:t>Evropsko sodišče (C-586/13, Martin </a:t>
            </a:r>
            <a:r>
              <a:rPr lang="sl-SI" u="sng" dirty="0" err="1" smtClean="0"/>
              <a:t>Meat</a:t>
            </a:r>
            <a:r>
              <a:rPr lang="sl-SI" u="sng" dirty="0" smtClean="0"/>
              <a:t>): </a:t>
            </a:r>
            <a:r>
              <a:rPr lang="sl-SI" dirty="0" smtClean="0"/>
              <a:t>treba je upoštevati vse vidike pogodbenega razmerja: odgovornost, določanje števila delavcev, nadzor, navodila)</a:t>
            </a:r>
            <a:endParaRPr lang="sl-SI" dirty="0"/>
          </a:p>
          <a:p>
            <a:r>
              <a:rPr lang="sl-SI" u="sng" dirty="0"/>
              <a:t>Prekvalifikacija v posojanje delovne sile:</a:t>
            </a:r>
            <a:r>
              <a:rPr lang="sl-SI" dirty="0"/>
              <a:t>  25 % odbitni davek – državljani tretjih držav z urejenim statusom v RS ne dobijo potrdila o napotitvi</a:t>
            </a:r>
            <a:endParaRPr lang="sl-SI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A3C63-1EC5-4164-828F-5AE3FCE231CC}" type="datetime1">
              <a:rPr lang="de-DE" smtClean="0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</a:t>
            </a:r>
            <a:r>
              <a:rPr lang="sl-SI" dirty="0" smtClean="0"/>
              <a:t>Maria Škof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76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Ovire – kazenski postopek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132" y="2852725"/>
            <a:ext cx="8229600" cy="3654714"/>
          </a:xfrm>
        </p:spPr>
        <p:txBody>
          <a:bodyPr>
            <a:normAutofit fontScale="77500" lnSpcReduction="20000"/>
          </a:bodyPr>
          <a:lstStyle/>
          <a:p>
            <a:r>
              <a:rPr lang="sl-SI" u="sng" dirty="0" smtClean="0"/>
              <a:t>Nesorazmerno visoke kazni: </a:t>
            </a:r>
            <a:r>
              <a:rPr lang="sl-SI" dirty="0"/>
              <a:t> </a:t>
            </a:r>
            <a:r>
              <a:rPr lang="sl-SI" dirty="0" smtClean="0"/>
              <a:t>1.000 – 20.000 EUR </a:t>
            </a:r>
            <a:r>
              <a:rPr lang="sl-SI" u="sng" dirty="0" smtClean="0"/>
              <a:t> </a:t>
            </a:r>
          </a:p>
          <a:p>
            <a:pPr lvl="1"/>
            <a:r>
              <a:rPr lang="sl-SI" u="sng" dirty="0" smtClean="0"/>
              <a:t>88.600 EUR</a:t>
            </a:r>
          </a:p>
          <a:p>
            <a:pPr lvl="1"/>
            <a:r>
              <a:rPr lang="sl-SI" u="sng" dirty="0" smtClean="0"/>
              <a:t>125.000 EUR </a:t>
            </a:r>
            <a:r>
              <a:rPr lang="sl-SI" dirty="0" smtClean="0"/>
              <a:t>(napačni ZKO obrazec, manjkajoča dokumentacija v zvezi s plačami – je bila naknadno vročena, oviranje organov)</a:t>
            </a:r>
          </a:p>
          <a:p>
            <a:pPr lvl="1"/>
            <a:r>
              <a:rPr lang="sl-SI" u="sng" dirty="0" smtClean="0"/>
              <a:t>540.000 EUR </a:t>
            </a:r>
            <a:r>
              <a:rPr lang="sl-SI" dirty="0" smtClean="0"/>
              <a:t>(prepozna priglasitev ZKO, A1 obrazec ni bil korekten, nepopolna dokumentacija o plačah, 18 delavcev, 1 teden dela v Avstriji)</a:t>
            </a:r>
          </a:p>
          <a:p>
            <a:pPr lvl="1"/>
            <a:r>
              <a:rPr lang="sl-SI" u="sng" dirty="0" smtClean="0"/>
              <a:t>83.600 EUR </a:t>
            </a:r>
            <a:r>
              <a:rPr lang="sl-SI" dirty="0" smtClean="0"/>
              <a:t>(socialni in plačilni </a:t>
            </a:r>
            <a:r>
              <a:rPr lang="sl-SI" dirty="0" err="1" smtClean="0"/>
              <a:t>dumping</a:t>
            </a:r>
            <a:r>
              <a:rPr lang="sl-SI" dirty="0"/>
              <a:t> </a:t>
            </a:r>
            <a:r>
              <a:rPr lang="sl-SI" dirty="0" smtClean="0"/>
              <a:t>– dejansko enaka plača ampak obračunano v </a:t>
            </a:r>
            <a:r>
              <a:rPr lang="sl-SI" dirty="0" err="1" smtClean="0"/>
              <a:t>Sloveiniji</a:t>
            </a:r>
            <a:r>
              <a:rPr lang="sl-SI" dirty="0" smtClean="0"/>
              <a:t> preko dnevnic).</a:t>
            </a:r>
          </a:p>
          <a:p>
            <a:r>
              <a:rPr lang="sl-SI" u="sng" dirty="0"/>
              <a:t>K</a:t>
            </a:r>
            <a:r>
              <a:rPr lang="sl-SI" u="sng" dirty="0" smtClean="0"/>
              <a:t>umulacija postopkov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A3C63-1EC5-4164-828F-5AE3FCE231CC}" type="datetime1">
              <a:rPr lang="de-DE" smtClean="0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</a:t>
            </a:r>
            <a:r>
              <a:rPr lang="sl-SI" dirty="0" smtClean="0"/>
              <a:t>Maria Škof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5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Kezenski</a:t>
            </a:r>
            <a:r>
              <a:rPr lang="sl-SI" dirty="0" smtClean="0"/>
              <a:t> postopki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u="sng" dirty="0" err="1" smtClean="0"/>
              <a:t>Prekvalificijanje</a:t>
            </a:r>
            <a:r>
              <a:rPr lang="sl-SI" u="sng" dirty="0" smtClean="0"/>
              <a:t> </a:t>
            </a:r>
            <a:r>
              <a:rPr lang="sl-SI" u="sng" dirty="0" err="1" smtClean="0"/>
              <a:t>s.p.ja</a:t>
            </a:r>
            <a:r>
              <a:rPr lang="sl-SI" u="sng" dirty="0" smtClean="0"/>
              <a:t> v delavca, </a:t>
            </a:r>
            <a:r>
              <a:rPr lang="sl-SI" dirty="0" smtClean="0"/>
              <a:t>čeprav je že 10 let </a:t>
            </a:r>
            <a:r>
              <a:rPr lang="sl-SI" dirty="0" err="1" smtClean="0"/>
              <a:t>s.p</a:t>
            </a:r>
            <a:r>
              <a:rPr lang="sl-SI" dirty="0" smtClean="0"/>
              <a:t>.</a:t>
            </a:r>
            <a:r>
              <a:rPr lang="sl-SI" sz="2400" dirty="0" smtClean="0"/>
              <a:t> </a:t>
            </a:r>
          </a:p>
          <a:p>
            <a:r>
              <a:rPr lang="sl-SI" dirty="0" smtClean="0"/>
              <a:t>Neupoštevanje zagovora stranke</a:t>
            </a:r>
          </a:p>
          <a:p>
            <a:r>
              <a:rPr lang="sl-SI" u="sng" dirty="0" smtClean="0"/>
              <a:t>Visoki stroški postopka</a:t>
            </a:r>
            <a:r>
              <a:rPr lang="sl-SI" dirty="0" smtClean="0"/>
              <a:t>: Stroški odvetnika in sodnega prevajalca –  upravnokazenski postopek </a:t>
            </a:r>
            <a:r>
              <a:rPr lang="sl-SI" u="sng" dirty="0" smtClean="0"/>
              <a:t>ni</a:t>
            </a:r>
            <a:r>
              <a:rPr lang="sl-SI" dirty="0" smtClean="0"/>
              <a:t> civilni postopek (!)</a:t>
            </a:r>
          </a:p>
          <a:p>
            <a:pPr marL="342900" lvl="1" indent="-342900">
              <a:buFont typeface="Arial"/>
              <a:buChar char="•"/>
            </a:pPr>
            <a:r>
              <a:rPr lang="sl-SI" sz="3200" u="sng" dirty="0" smtClean="0"/>
              <a:t>Odredba plačila varščine</a:t>
            </a:r>
            <a:r>
              <a:rPr lang="sl-SI" sz="3200" dirty="0" smtClean="0"/>
              <a:t> brez pravnomočne odločbe v višini zagrožene kazni (100.000 / 540.000 /650.000)</a:t>
            </a:r>
          </a:p>
          <a:p>
            <a:pPr marL="342900" lvl="1" indent="-342900">
              <a:buFont typeface="Arial"/>
              <a:buChar char="•"/>
            </a:pPr>
            <a:r>
              <a:rPr lang="sl-SI" sz="3200" dirty="0" smtClean="0"/>
              <a:t>Postopek zoper vse direktorje osebno</a:t>
            </a:r>
            <a:endParaRPr lang="sl-SI" sz="2400" dirty="0" smtClean="0"/>
          </a:p>
          <a:p>
            <a:endParaRPr lang="sl-SI" u="sng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A3C63-1EC5-4164-828F-5AE3FCE231CC}" type="datetime1">
              <a:rPr lang="de-DE" smtClean="0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</a:t>
            </a:r>
            <a:r>
              <a:rPr lang="sl-SI" dirty="0" smtClean="0"/>
              <a:t>Maria Škof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6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Ovire - drugo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dirty="0" smtClean="0"/>
              <a:t>Prepoved vstopa v Avstrijo za 1 leto</a:t>
            </a:r>
          </a:p>
          <a:p>
            <a:r>
              <a:rPr lang="sl-SI" u="sng" dirty="0" smtClean="0"/>
              <a:t>Vročanje dopisov v SLO v nemškem jeziku </a:t>
            </a:r>
          </a:p>
          <a:p>
            <a:r>
              <a:rPr lang="sl-SI" dirty="0" smtClean="0"/>
              <a:t>Zavarovalna polica za gradbeništvo</a:t>
            </a:r>
          </a:p>
          <a:p>
            <a:endParaRPr lang="sl-SI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A3C63-1EC5-4164-828F-5AE3FCE231CC}" type="datetime1">
              <a:rPr lang="de-DE" smtClean="0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Dr. </a:t>
            </a:r>
            <a:r>
              <a:rPr lang="sl-SI" dirty="0" smtClean="0"/>
              <a:t>Maria Škof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564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 za pozornost!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endParaRPr lang="sl-SI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sl-SI" dirty="0" smtClean="0"/>
              <a:t>dr. Maria Škof, odvetnica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de-DE" dirty="0" smtClean="0"/>
              <a:t>Lagergasse 57a</a:t>
            </a:r>
            <a:r>
              <a:rPr lang="sl-SI" dirty="0" smtClean="0"/>
              <a:t> - </a:t>
            </a:r>
            <a:r>
              <a:rPr lang="de-DE" dirty="0" smtClean="0"/>
              <a:t>8020 </a:t>
            </a:r>
            <a:r>
              <a:rPr lang="de-DE" dirty="0" err="1" smtClean="0"/>
              <a:t>Gradec</a:t>
            </a:r>
            <a:endParaRPr lang="sl-SI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sl-SI" dirty="0" smtClean="0"/>
              <a:t>Komenskega 12 - 1000 Ljubljana</a:t>
            </a:r>
            <a:endParaRPr lang="de-DE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de-DE" dirty="0" smtClean="0"/>
              <a:t>Tel: +43 (316) 72 22 20</a:t>
            </a:r>
            <a:endParaRPr lang="sl-SI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sl-SI" dirty="0" smtClean="0"/>
              <a:t>ali: +43 (463) 542 17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sl-SI" dirty="0"/>
              <a:t>a</a:t>
            </a:r>
            <a:r>
              <a:rPr lang="sl-SI" dirty="0" smtClean="0"/>
              <a:t>li: +386-51-650 563</a:t>
            </a:r>
            <a:endParaRPr lang="de-DE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sl-SI" dirty="0"/>
              <a:t>e</a:t>
            </a:r>
            <a:r>
              <a:rPr lang="de-DE" dirty="0" smtClean="0"/>
              <a:t>-</a:t>
            </a:r>
            <a:r>
              <a:rPr lang="sl-SI" dirty="0" smtClean="0"/>
              <a:t>pošta</a:t>
            </a:r>
            <a:r>
              <a:rPr lang="de-DE" dirty="0" smtClean="0"/>
              <a:t>: </a:t>
            </a:r>
            <a:r>
              <a:rPr lang="sl-SI" dirty="0" smtClean="0">
                <a:hlinkClick r:id="rId2"/>
              </a:rPr>
              <a:t>office@gvs3.at</a:t>
            </a:r>
            <a:endParaRPr lang="de-DE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sl-SI" dirty="0" smtClean="0"/>
              <a:t>              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87" t="4367" r="30348" b="6551"/>
          <a:stretch>
            <a:fillRect/>
          </a:stretch>
        </p:blipFill>
        <p:spPr bwMode="auto">
          <a:xfrm>
            <a:off x="5892801" y="2646175"/>
            <a:ext cx="2302933" cy="34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7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467</Words>
  <Application>Microsoft Office PowerPoint</Application>
  <PresentationFormat>Diaprojekcija na zaslonu (4:3)</PresentationFormat>
  <Paragraphs>66</Paragraphs>
  <Slides>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Design1</vt:lpstr>
      <vt:lpstr> „Prilagajanje novim razmeram evropskega trga “ </vt:lpstr>
      <vt:lpstr>Izhodišče</vt:lpstr>
      <vt:lpstr>Ovire – napoteni delavci</vt:lpstr>
      <vt:lpstr>Ovire – napoteni delavci</vt:lpstr>
      <vt:lpstr>Ovire – kazenski postopek</vt:lpstr>
      <vt:lpstr>Kezenski postopki</vt:lpstr>
      <vt:lpstr>Ovire - drugo</vt:lpstr>
      <vt:lpstr>Hvala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Slowenien für Einsteiger Celje, 14. September 2009 Dr. Maria Škof, Rechtsanwältin Grilc&amp;Partner</dc:title>
  <dc:creator>user</dc:creator>
  <cp:lastModifiedBy>Lidija Flajs</cp:lastModifiedBy>
  <cp:revision>139</cp:revision>
  <cp:lastPrinted>2016-04-04T13:32:51Z</cp:lastPrinted>
  <dcterms:created xsi:type="dcterms:W3CDTF">2009-08-17T07:35:02Z</dcterms:created>
  <dcterms:modified xsi:type="dcterms:W3CDTF">2016-04-05T05:52:22Z</dcterms:modified>
</cp:coreProperties>
</file>